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72" r:id="rId2"/>
    <p:sldId id="775" r:id="rId3"/>
    <p:sldId id="743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31" r:id="rId19"/>
    <p:sldId id="826" r:id="rId20"/>
    <p:sldId id="827" r:id="rId21"/>
    <p:sldId id="828" r:id="rId22"/>
    <p:sldId id="833" r:id="rId23"/>
    <p:sldId id="829" r:id="rId24"/>
    <p:sldId id="832" r:id="rId25"/>
    <p:sldId id="830" r:id="rId26"/>
    <p:sldId id="835" r:id="rId27"/>
    <p:sldId id="834" r:id="rId28"/>
    <p:sldId id="840" r:id="rId29"/>
    <p:sldId id="839" r:id="rId30"/>
    <p:sldId id="846" r:id="rId31"/>
    <p:sldId id="841" r:id="rId32"/>
    <p:sldId id="848" r:id="rId33"/>
    <p:sldId id="849" r:id="rId34"/>
    <p:sldId id="842" r:id="rId35"/>
    <p:sldId id="847" r:id="rId36"/>
    <p:sldId id="836" r:id="rId37"/>
    <p:sldId id="838" r:id="rId38"/>
    <p:sldId id="837" r:id="rId39"/>
    <p:sldId id="850" r:id="rId40"/>
    <p:sldId id="851" r:id="rId41"/>
    <p:sldId id="852" r:id="rId42"/>
    <p:sldId id="853" r:id="rId43"/>
    <p:sldId id="854" r:id="rId44"/>
    <p:sldId id="809" r:id="rId45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91520"/>
  </p:normalViewPr>
  <p:slideViewPr>
    <p:cSldViewPr snapToGrid="0">
      <p:cViewPr varScale="1">
        <p:scale>
          <a:sx n="73" d="100"/>
          <a:sy n="73" d="100"/>
        </p:scale>
        <p:origin x="320" y="200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2188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56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182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25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286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8260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75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9033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495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869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9853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35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6375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698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475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4694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098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0429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7846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188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8686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8007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280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6096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7738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8090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879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8113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1228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6852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681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2184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861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0105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56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049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69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102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00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59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2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722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#2&gt;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Flow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Generative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Model의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종류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0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Flow</a:t>
            </a:r>
            <a:r>
              <a:rPr lang="ko-KR" altLang="en-US" b="1" dirty="0"/>
              <a:t>을 정의하기 전에</a:t>
            </a:r>
            <a:r>
              <a:rPr lang="en-US" altLang="ko-KR" b="1" dirty="0"/>
              <a:t>..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 err="1">
                <a:sym typeface="Wingdings" pitchFamily="2" charset="2"/>
              </a:rPr>
              <a:t>가우시안</a:t>
            </a:r>
            <a:r>
              <a:rPr lang="ko-KR" altLang="en-US" b="1" dirty="0">
                <a:sym typeface="Wingdings" pitchFamily="2" charset="2"/>
              </a:rPr>
              <a:t> 혼합 모델</a:t>
            </a:r>
            <a:r>
              <a:rPr lang="en-US" altLang="ko-KR" b="1" dirty="0">
                <a:sym typeface="Wingdings" pitchFamily="2" charset="2"/>
              </a:rPr>
              <a:t>(</a:t>
            </a:r>
            <a:r>
              <a:rPr lang="en" altLang="ko-KR" b="1" dirty="0">
                <a:sym typeface="Wingdings" pitchFamily="2" charset="2"/>
              </a:rPr>
              <a:t>Gaussian Mixture Model)</a:t>
            </a:r>
            <a:r>
              <a:rPr lang="ko-KR" altLang="en-US" b="1" dirty="0">
                <a:sym typeface="Wingdings" pitchFamily="2" charset="2"/>
              </a:rPr>
              <a:t>이 높은 차원</a:t>
            </a:r>
            <a:r>
              <a:rPr lang="en-US" altLang="ko-KR" b="1" dirty="0">
                <a:sym typeface="Wingdings" pitchFamily="2" charset="2"/>
              </a:rPr>
              <a:t>(high-dimensional)</a:t>
            </a:r>
            <a:r>
              <a:rPr lang="ko-KR" altLang="en-US" b="1" dirty="0">
                <a:sym typeface="Wingdings" pitchFamily="2" charset="2"/>
              </a:rPr>
              <a:t> 데이터에서 잘 작동할까</a:t>
            </a:r>
            <a:r>
              <a:rPr lang="en-US" altLang="ko-KR" b="1" dirty="0">
                <a:sym typeface="Wingdings" pitchFamily="2" charset="2"/>
              </a:rPr>
              <a:t>?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8994D7-B565-3448-BD5B-B51DE654C3BD}"/>
              </a:ext>
            </a:extLst>
          </p:cNvPr>
          <p:cNvSpPr/>
          <p:nvPr/>
        </p:nvSpPr>
        <p:spPr>
          <a:xfrm>
            <a:off x="1788507" y="4176284"/>
            <a:ext cx="1017446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GMM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 새로운 데이터를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샘플링하는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과정은 아래와 같다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Cluster Center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중 하나를 선택한다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Cluster Center(Mean, Variance)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Gaussian noise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더한다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(=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클러스터 내에서 정규분포처럼 샘플링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그러나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..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높은 차원에서는 잘 작동하지 않는다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일반적인 이미지에서 기존 데이터가대부분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Cluster Center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위치한다고 가정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새롭게 샘플링 하는 데이터가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Center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가깝지 않다면 결코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Realistic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할 수 없다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차원이 높아지면 샘플링 데이터가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cluster center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가까운 경우가 더욱 줄어들 것이다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B6E09-B03C-2B4D-A512-D73B7CF4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205" y="3043257"/>
            <a:ext cx="7631266" cy="5370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C78C16-24F3-5749-BBFA-95736BFE8084}"/>
              </a:ext>
            </a:extLst>
          </p:cNvPr>
          <p:cNvSpPr/>
          <p:nvPr/>
        </p:nvSpPr>
        <p:spPr>
          <a:xfrm>
            <a:off x="11962974" y="8676075"/>
            <a:ext cx="7338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Sondergaard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Thomas, and Pierre FJ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Lermusiaux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"Data assimilation with Gaussian mixture models using the dynamically orthogonal field equations. Part I: Theory and scheme." Monthly Weather Review 141.6 (2013): 1737-1760.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Flow</a:t>
            </a:r>
            <a:r>
              <a:rPr lang="ko-KR" altLang="en-US" b="1" dirty="0"/>
              <a:t>을 정의하기 전에</a:t>
            </a:r>
            <a:r>
              <a:rPr lang="en-US" altLang="ko-KR" b="1" dirty="0"/>
              <a:t>..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PDF</a:t>
            </a:r>
            <a:r>
              <a:rPr lang="en-US" altLang="ko-KR" b="1" dirty="0">
                <a:sym typeface="Wingdings" pitchFamily="2" charset="2"/>
              </a:rPr>
              <a:t>(</a:t>
            </a:r>
            <a:r>
              <a:rPr lang="ko-KR" altLang="en-US" b="1" dirty="0">
                <a:sym typeface="Wingdings" pitchFamily="2" charset="2"/>
              </a:rPr>
              <a:t>확률 밀도 함수</a:t>
            </a:r>
            <a:r>
              <a:rPr lang="en-US" altLang="ko-KR" b="1" dirty="0">
                <a:sym typeface="Wingdings" pitchFamily="2" charset="2"/>
              </a:rPr>
              <a:t>)</a:t>
            </a:r>
            <a:r>
              <a:rPr lang="ko-KR" altLang="en-US" b="1" dirty="0">
                <a:sym typeface="Wingdings" pitchFamily="2" charset="2"/>
              </a:rPr>
              <a:t>가 아닌</a:t>
            </a:r>
            <a:r>
              <a:rPr lang="en-US" altLang="ko-KR" b="1" dirty="0">
                <a:sym typeface="Wingdings" pitchFamily="2" charset="2"/>
              </a:rPr>
              <a:t>,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CDF(</a:t>
            </a:r>
            <a:r>
              <a:rPr lang="ko-KR" altLang="en-US" b="1" dirty="0">
                <a:sym typeface="Wingdings" pitchFamily="2" charset="2"/>
              </a:rPr>
              <a:t>누적 분포 함수</a:t>
            </a:r>
            <a:r>
              <a:rPr lang="en-US" altLang="ko-KR" b="1" dirty="0">
                <a:sym typeface="Wingdings" pitchFamily="2" charset="2"/>
              </a:rPr>
              <a:t>)</a:t>
            </a:r>
            <a:r>
              <a:rPr lang="ko-KR" altLang="en-US" b="1" dirty="0">
                <a:sym typeface="Wingdings" pitchFamily="2" charset="2"/>
              </a:rPr>
              <a:t>의 역</a:t>
            </a:r>
            <a:r>
              <a:rPr lang="en-US" altLang="ko-KR" b="1" dirty="0">
                <a:sym typeface="Wingdings" pitchFamily="2" charset="2"/>
              </a:rPr>
              <a:t>(inverse)</a:t>
            </a:r>
            <a:r>
              <a:rPr lang="ko-KR" altLang="en-US" b="1" dirty="0">
                <a:sym typeface="Wingdings" pitchFamily="2" charset="2"/>
              </a:rPr>
              <a:t>에서 </a:t>
            </a:r>
            <a:r>
              <a:rPr lang="en-US" altLang="ko-KR" b="1" dirty="0">
                <a:sym typeface="Wingdings" pitchFamily="2" charset="2"/>
              </a:rPr>
              <a:t>sampling</a:t>
            </a:r>
            <a:r>
              <a:rPr lang="ko-KR" altLang="en-US" b="1" dirty="0">
                <a:sym typeface="Wingdings" pitchFamily="2" charset="2"/>
              </a:rPr>
              <a:t>을 해보면 어떨까</a:t>
            </a:r>
            <a:r>
              <a:rPr lang="en-US" altLang="ko-KR" b="1" dirty="0">
                <a:sym typeface="Wingdings" pitchFamily="2" charset="2"/>
              </a:rPr>
              <a:t>?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/>
              <p:nvPr/>
            </p:nvSpPr>
            <p:spPr>
              <a:xfrm>
                <a:off x="2064779" y="4064590"/>
                <a:ext cx="9399559" cy="8574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PDF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가지는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CDF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−∞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≤∞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만족하였다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역함수를 표현하면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이고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0-1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사이의 값을 가지므로 아래와 같이 균등 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(uniform distribution)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로 샘플링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.</a:t>
                </a:r>
                <a:endParaRPr kumimoji="1" lang="en-US" altLang="ko-KR" sz="3200" b="0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endParaRPr lang="en-US" altLang="ko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PDF,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CDF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관계에 따라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CDF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미분 가능하다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9" y="4064590"/>
                <a:ext cx="9399559" cy="8574463"/>
              </a:xfrm>
              <a:prstGeom prst="rect">
                <a:avLst/>
              </a:prstGeom>
              <a:blipFill>
                <a:blip r:embed="rId4"/>
                <a:stretch>
                  <a:fillRect l="-1619" t="-12130" b="-147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CEA8B7AD-924A-0B4A-A456-FFFB6CD89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163" b="17099"/>
          <a:stretch/>
        </p:blipFill>
        <p:spPr>
          <a:xfrm>
            <a:off x="12212673" y="5089637"/>
            <a:ext cx="6397576" cy="26083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B799B5-6040-F54F-BBCF-8AF300EE34B6}"/>
              </a:ext>
            </a:extLst>
          </p:cNvPr>
          <p:cNvSpPr/>
          <p:nvPr/>
        </p:nvSpPr>
        <p:spPr>
          <a:xfrm>
            <a:off x="13220205" y="7920935"/>
            <a:ext cx="492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https://en.wikipedia.org/wiki/Normal_distribution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901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1D CDF(</a:t>
            </a:r>
            <a:r>
              <a:rPr lang="ko-KR" altLang="en-US" b="1" dirty="0">
                <a:sym typeface="Wingdings" pitchFamily="2" charset="2"/>
              </a:rPr>
              <a:t>누적 분포 함수</a:t>
            </a:r>
            <a:r>
              <a:rPr lang="en-US" altLang="ko-KR" b="1" dirty="0">
                <a:sym typeface="Wingdings" pitchFamily="2" charset="2"/>
              </a:rPr>
              <a:t>)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/>
              <p:nvPr/>
            </p:nvSpPr>
            <p:spPr>
              <a:xfrm>
                <a:off x="1857560" y="3666146"/>
                <a:ext cx="14686699" cy="5509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ore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로의 흐름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(flow)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까지 가역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(invertible)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하고 미분 가능한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(differentiable)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PDF(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학습하는 것은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uniform distribution [0, 1]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distribution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하도록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CDF(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학습하는 것과 같다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마찬가지로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inverse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CDF(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 누적 분포 함수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통한 매핑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Uniform([0, 1])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데이터 분포를 산출하도록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CDF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학습한다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60" y="3666146"/>
                <a:ext cx="14686699" cy="5509200"/>
              </a:xfrm>
              <a:prstGeom prst="rect">
                <a:avLst/>
              </a:prstGeom>
              <a:blipFill>
                <a:blip r:embed="rId4"/>
                <a:stretch>
                  <a:fillRect l="-951" t="-1379" r="-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CEA8B7AD-924A-0B4A-A456-FFFB6CD89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163" b="17099"/>
          <a:stretch/>
        </p:blipFill>
        <p:spPr>
          <a:xfrm>
            <a:off x="16697350" y="4064590"/>
            <a:ext cx="6397576" cy="26083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B799B5-6040-F54F-BBCF-8AF300EE34B6}"/>
              </a:ext>
            </a:extLst>
          </p:cNvPr>
          <p:cNvSpPr/>
          <p:nvPr/>
        </p:nvSpPr>
        <p:spPr>
          <a:xfrm>
            <a:off x="17704882" y="6895888"/>
            <a:ext cx="492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https://en.wikipedia.org/wiki/Normal_distribution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DBDB48C-ECE5-B847-9A76-4462EB8A97CD}"/>
                  </a:ext>
                </a:extLst>
              </p:cNvPr>
              <p:cNvSpPr/>
              <p:nvPr/>
            </p:nvSpPr>
            <p:spPr>
              <a:xfrm>
                <a:off x="18579815" y="7423779"/>
                <a:ext cx="3338158" cy="102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en-US" altLang="ko-Kore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DBDB48C-ECE5-B847-9A76-4462EB8A9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9815" y="7423779"/>
                <a:ext cx="3338158" cy="1023357"/>
              </a:xfrm>
              <a:prstGeom prst="rect">
                <a:avLst/>
              </a:prstGeom>
              <a:blipFill>
                <a:blip r:embed="rId6"/>
                <a:stretch>
                  <a:fillRect l="-3042" t="-169512" b="-2451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39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1D Flow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/>
              <p:nvPr/>
            </p:nvSpPr>
            <p:spPr>
              <a:xfrm>
                <a:off x="1797105" y="3523192"/>
                <a:ext cx="18246612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Flow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란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?</a:t>
                </a:r>
              </a:p>
              <a:p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	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x(data)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(noise)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가능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(differentiable)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가역적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(invertible)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뜻한다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(data distribution)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기본 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(base distribution;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p(z))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변하도록 학습한다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1"/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기본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분포의 선택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uniform, standard normal(gaussian)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방법으로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역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inverse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매핑한다면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clustering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기반의 샘플링보다 좋은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생성될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105" y="3523192"/>
                <a:ext cx="18246612" cy="4031873"/>
              </a:xfrm>
              <a:prstGeom prst="rect">
                <a:avLst/>
              </a:prstGeom>
              <a:blipFill>
                <a:blip r:embed="rId4"/>
                <a:stretch>
                  <a:fillRect l="-834" t="-1887" b="-44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Flow-based Deep Generative Models">
            <a:extLst>
              <a:ext uri="{FF2B5EF4-FFF2-40B4-BE49-F238E27FC236}">
                <a16:creationId xmlns:a16="http://schemas.microsoft.com/office/drawing/2014/main" id="{8FE99E55-4F7E-354F-8A63-D0EDBC98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68" y="9150001"/>
            <a:ext cx="9311033" cy="28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2A4344-D829-3D4A-A847-1C6DB4F38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768" y="7555065"/>
            <a:ext cx="9311033" cy="16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Flow</a:t>
            </a:r>
            <a:r>
              <a:rPr lang="ko-KR" altLang="en-US" b="1" dirty="0">
                <a:sym typeface="Wingdings" pitchFamily="2" charset="2"/>
              </a:rPr>
              <a:t>의 목적 함수 </a:t>
            </a:r>
            <a:r>
              <a:rPr lang="en-US" altLang="ko-KR" b="1" dirty="0">
                <a:sym typeface="Wingdings" pitchFamily="2" charset="2"/>
              </a:rPr>
              <a:t>/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fitting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315344" y="3545750"/>
                <a:ext cx="16887055" cy="8825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maximum likelihood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fitting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시킬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e>
                                    <m:lim>
                                      <m: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</m:func>
                            </m:e>
                            <m:sub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다음과 같이 정의한다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얻을 수 있는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distribution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아래 조건을 만족한다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pdf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아래와 같이 계산할 수 있다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endParaRPr kumimoji="1" lang="en-US" altLang="ko-Kore-KR" sz="3200" b="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=1  → 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kumimoji="1" lang="en-US" altLang="ko-Kore-KR" sz="32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pPr algn="ctr"/>
                <a:endParaRPr kumimoji="1"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f>
                      <m:f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f>
                          <m:f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ore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*(change of variable;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변수 변환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44" y="3545750"/>
                <a:ext cx="16887055" cy="8825365"/>
              </a:xfrm>
              <a:prstGeom prst="rect">
                <a:avLst/>
              </a:prstGeom>
              <a:blipFill>
                <a:blip r:embed="rId4"/>
                <a:stretch>
                  <a:fillRect l="-1429" t="-1439" r="-150" b="-7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16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Recap: </a:t>
            </a:r>
            <a:r>
              <a:rPr lang="ko-KR" altLang="en-US" b="1" dirty="0">
                <a:sym typeface="Wingdings" pitchFamily="2" charset="2"/>
              </a:rPr>
              <a:t>변수 변환 </a:t>
            </a:r>
            <a:r>
              <a:rPr lang="en-US" altLang="ko-KR" b="1" dirty="0">
                <a:sym typeface="Wingdings" pitchFamily="2" charset="2"/>
              </a:rPr>
              <a:t>(change of variable)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–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Determinants</a:t>
            </a:r>
            <a:r>
              <a:rPr lang="ko-KR" altLang="en-US" b="1" dirty="0">
                <a:sym typeface="Wingdings" pitchFamily="2" charset="2"/>
              </a:rPr>
              <a:t>와 </a:t>
            </a:r>
            <a:r>
              <a:rPr lang="en-US" altLang="ko-KR" b="1" dirty="0">
                <a:sym typeface="Wingdings" pitchFamily="2" charset="2"/>
              </a:rPr>
              <a:t>Volumes (Geometry view)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275224" y="3826403"/>
                <a:ext cx="16622376" cy="8429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f>
                      <m:f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kumimoji="1" lang="en-US" altLang="ko-Kore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*(change of variable;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변수 변환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</a:t>
                </a:r>
                <a:endParaRPr lang="en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" altLang="ko-Kore-KR" sz="320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𝑍</m:t>
                    </m:r>
                    <m:r>
                      <a:rPr lang="en-US" altLang="ko-Kore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p>
                      <m:sSupPr>
                        <m:ctrlPr>
                          <a:rPr lang="en-US" altLang="ko-Kore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ore-KR" sz="32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ore-KR" sz="32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ko-Kore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uniform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random vector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가정해보자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𝐴𝑍</m:t>
                    </m:r>
                  </m:oMath>
                </a14:m>
                <a:r>
                  <a:rPr lang="en-US" altLang="ko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,</a:t>
                </a:r>
                <a:r>
                  <a:rPr lang="ko-KR" altLang="en-US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𝑍</m:t>
                    </m:r>
                    <m:r>
                      <a:rPr lang="en-US" altLang="ko-KR" sz="32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𝑊𝑋</m:t>
                    </m:r>
                  </m:oMath>
                </a14:m>
                <a:r>
                  <a:rPr lang="en-US" altLang="ko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𝐴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p>
                      <m:sSupPr>
                        <m:ctrlP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  <m:sup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이도록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affine-transform(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선형 변형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기하학적으로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행렬은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평행체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(parallelotope) Z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보낸다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평행체의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용량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면적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(volume)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행렬의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determinant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동일하다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평행체에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uniformly distributed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 있으므로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𝑊𝑋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식을 만족한다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224" y="3826403"/>
                <a:ext cx="16622376" cy="8429295"/>
              </a:xfrm>
              <a:prstGeom prst="rect">
                <a:avLst/>
              </a:prstGeom>
              <a:blipFill>
                <a:blip r:embed="rId4"/>
                <a:stretch>
                  <a:fillRect l="-1528" b="-2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574E58E0-2CB0-D346-9B1C-7D573A7A6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33"/>
          <a:stretch/>
        </p:blipFill>
        <p:spPr>
          <a:xfrm>
            <a:off x="14449574" y="3898134"/>
            <a:ext cx="9948925" cy="42166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45C6F7-7B35-FF47-8B94-B816AC8C02F5}"/>
              </a:ext>
            </a:extLst>
          </p:cNvPr>
          <p:cNvSpPr/>
          <p:nvPr/>
        </p:nvSpPr>
        <p:spPr>
          <a:xfrm>
            <a:off x="15524316" y="8115649"/>
            <a:ext cx="710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https://deepgenerativemodels.github.io/assets/slides/cs236_lecture7.pdf</a:t>
            </a:r>
          </a:p>
        </p:txBody>
      </p:sp>
    </p:spTree>
    <p:extLst>
      <p:ext uri="{BB962C8B-B14F-4D97-AF65-F5344CB8AC3E}">
        <p14:creationId xmlns:p14="http://schemas.microsoft.com/office/powerpoint/2010/main" val="67180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Flow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Models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&amp;</a:t>
            </a:r>
            <a:r>
              <a:rPr lang="ko-KR" altLang="en-US" b="1" dirty="0">
                <a:sym typeface="Wingdings" pitchFamily="2" charset="2"/>
              </a:rPr>
              <a:t> 학습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310913" y="3545750"/>
                <a:ext cx="16387172" cy="91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관찰할 수 있는 변수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잠재 변수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(latent variable) 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주어졌다고 해보자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x, 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연속적이고 같은 차원을 가지고 있다면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Normalizing flow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사이의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mapping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확정적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(deterministic)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 가역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(invertible)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𝑍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𝑍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변수 변환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(change of variables)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통해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density,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 주변 가능도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(marginal likelihood)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;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𝜃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32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𝒑</m:t>
                      </m:r>
                      <m:d>
                        <m:dPr>
                          <m:ctrlPr>
                            <a:rPr kumimoji="1" lang="en-US" altLang="ko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1" lang="en-US" altLang="ko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𝜽</m:t>
                              </m:r>
                            </m:sub>
                          </m:sSub>
                          <m:r>
                            <a:rPr kumimoji="1" lang="en-US" altLang="ko-KR" sz="32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𝒙</m:t>
                          </m:r>
                          <m:r>
                            <a:rPr kumimoji="1" lang="en-US" altLang="ko-KR" sz="32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1" lang="en-US" altLang="ko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𝒅𝒆𝒕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2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𝝏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sz="3200" b="1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)</m:t>
                                      </m:r>
                                      <m:r>
                                        <a:rPr kumimoji="1" lang="en-US" altLang="ko-KR" sz="3200" b="1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𝝏</m:t>
                                      </m:r>
                                      <m:r>
                                        <a:rPr kumimoji="1" lang="en-US" altLang="ko-KR" sz="32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maximum likelihood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fitting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시킬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ore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ko-Kore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𝒂𝒓𝒈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kumimoji="1" lang="en-US" altLang="ko-Kore-KR" sz="3200" b="1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1" lang="en-US" altLang="ko-Kore-KR" sz="3200" b="1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kumimoji="1" lang="en-US" altLang="ko-Kore-KR" sz="3200" b="1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e>
                                  <m:lim>
                                    <m:r>
                                      <a:rPr kumimoji="1" lang="en-US" altLang="ko-Kore-KR" sz="3200" b="1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kumimoji="1" lang="en-US" altLang="ko-Kore-KR" sz="3200" b="1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</m:func>
                          </m:e>
                          <m:sub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[−</m:t>
                            </m:r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ko-Kore-KR" sz="3200" b="1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b="1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ore-KR" sz="3200" b="1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kumimoji="1" lang="en-US" altLang="ko-Kore-KR" sz="32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  <m:r>
                          <a:rPr kumimoji="1"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kumimoji="1" lang="en-US" altLang="ko-Kore-KR" sz="3200" b="1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32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ko-KR" sz="3200" b="1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sz="3200" b="1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kumimoji="1" lang="en-US" altLang="ko-KR" sz="3200" b="1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3200" b="1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1" lang="en-US" altLang="ko-KR" sz="3200" b="1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ko-KR" sz="3200" b="1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R" sz="3200" b="1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𝒍𝒐𝒈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3200" b="1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𝒅𝒆𝒕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ko-KR" sz="3200" b="1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ko-KR" sz="3200" b="1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1" lang="en-US" altLang="ko-KR" sz="3200" b="1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1" lang="en-US" altLang="ko-KR" sz="3200" b="1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  <m:t>𝝏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kumimoji="1" lang="en-US" altLang="ko-KR" sz="3200" b="1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  <a:sym typeface="Wingdings" pitchFamily="2" charset="2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ko-KR" sz="3200" b="1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  <a:sym typeface="Wingdings" pitchFamily="2" charset="2"/>
                                                      </a:rPr>
                                                      <m:t>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ko-KR" sz="3200" b="1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  <a:sym typeface="Wingdings" pitchFamily="2" charset="2"/>
                                                      </a:rPr>
                                                      <m:t>𝜽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kumimoji="1" lang="en-US" altLang="ko-KR" sz="3200" b="1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  <a:sym typeface="Wingdings" pitchFamily="2" charset="2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1" lang="en-US" altLang="ko-KR" sz="3200" b="1" i="1">
                                                        <a:solidFill>
                                                          <a:srgbClr val="53585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poqa Han Sans Neo Bold" panose="020B0500000000000000" pitchFamily="34" charset="-128"/>
                                                        <a:sym typeface="Wingdings" pitchFamily="2" charset="2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kumimoji="1" lang="en-US" altLang="ko-KR" sz="3200" b="1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  <m:t>𝝏</m:t>
                                                </m:r>
                                                <m:r>
                                                  <a:rPr kumimoji="1" lang="en-US" altLang="ko-KR" sz="3200" b="1" i="1">
                                                    <a:solidFill>
                                                      <a:srgbClr val="53585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  <m:t>𝒙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kumimoji="1" lang="en-US" altLang="ko-Kore-KR" sz="3200" b="1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Jacobian determinant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쉽게 계산되고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미분되어야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한다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13" y="3545750"/>
                <a:ext cx="16387172" cy="9115444"/>
              </a:xfrm>
              <a:prstGeom prst="rect">
                <a:avLst/>
              </a:prstGeom>
              <a:blipFill>
                <a:blip r:embed="rId4"/>
                <a:stretch>
                  <a:fillRect l="-1471" t="-1393" b="-18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9469F078-80B2-7445-9865-7DD63F6F3C90}"/>
              </a:ext>
            </a:extLst>
          </p:cNvPr>
          <p:cNvSpPr/>
          <p:nvPr/>
        </p:nvSpPr>
        <p:spPr>
          <a:xfrm>
            <a:off x="19169597" y="4157002"/>
            <a:ext cx="1184503" cy="1184503"/>
          </a:xfrm>
          <a:prstGeom prst="ellipse">
            <a:avLst/>
          </a:prstGeom>
          <a:ln>
            <a:solidFill>
              <a:srgbClr val="53585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</a:t>
            </a:r>
            <a:endParaRPr kumimoji="1" lang="ko-Kore-KR" altLang="en-US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BD10D1-7769-E849-871A-7EBEDB3D9C1F}"/>
              </a:ext>
            </a:extLst>
          </p:cNvPr>
          <p:cNvSpPr/>
          <p:nvPr/>
        </p:nvSpPr>
        <p:spPr>
          <a:xfrm>
            <a:off x="19169597" y="6863599"/>
            <a:ext cx="1184503" cy="118450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53585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  <a:endParaRPr kumimoji="1" lang="ko-Kore-KR" altLang="en-US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865F7D-F25E-5B43-AC37-5EB31E714FF6}"/>
              </a:ext>
            </a:extLst>
          </p:cNvPr>
          <p:cNvCxnSpPr>
            <a:cxnSpLocks/>
            <a:stCxn id="5" idx="4"/>
            <a:endCxn id="14" idx="0"/>
          </p:cNvCxnSpPr>
          <p:nvPr/>
        </p:nvCxnSpPr>
        <p:spPr>
          <a:xfrm>
            <a:off x="19761849" y="5341505"/>
            <a:ext cx="0" cy="1522094"/>
          </a:xfrm>
          <a:prstGeom prst="straightConnector1">
            <a:avLst/>
          </a:prstGeom>
          <a:ln w="57150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24225FAC-C088-EB40-8EA2-88F5BF7ACD54}"/>
              </a:ext>
            </a:extLst>
          </p:cNvPr>
          <p:cNvCxnSpPr>
            <a:cxnSpLocks/>
            <a:stCxn id="5" idx="6"/>
            <a:endCxn id="14" idx="6"/>
          </p:cNvCxnSpPr>
          <p:nvPr/>
        </p:nvCxnSpPr>
        <p:spPr>
          <a:xfrm>
            <a:off x="20354100" y="4749254"/>
            <a:ext cx="12700" cy="2706597"/>
          </a:xfrm>
          <a:prstGeom prst="curvedConnector3">
            <a:avLst>
              <a:gd name="adj1" fmla="val 1800000"/>
            </a:avLst>
          </a:prstGeom>
          <a:ln w="57150">
            <a:solidFill>
              <a:srgbClr val="53585F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752CC2B-446B-F748-9122-5B049AF3333B}"/>
                  </a:ext>
                </a:extLst>
              </p:cNvPr>
              <p:cNvSpPr/>
              <p:nvPr/>
            </p:nvSpPr>
            <p:spPr>
              <a:xfrm>
                <a:off x="20765292" y="5779386"/>
                <a:ext cx="7122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ko-Kore-KR" altLang="en-US" sz="36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752CC2B-446B-F748-9122-5B049AF33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292" y="5779386"/>
                <a:ext cx="712246" cy="646331"/>
              </a:xfrm>
              <a:prstGeom prst="rect">
                <a:avLst/>
              </a:prstGeom>
              <a:blipFill>
                <a:blip r:embed="rId5"/>
                <a:stretch>
                  <a:fillRect l="-8621" b="-2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97D9FBE-85F7-564F-9C4B-1C34DFA6C066}"/>
                  </a:ext>
                </a:extLst>
              </p:cNvPr>
              <p:cNvSpPr/>
              <p:nvPr/>
            </p:nvSpPr>
            <p:spPr>
              <a:xfrm>
                <a:off x="18553170" y="5774103"/>
                <a:ext cx="1030347" cy="681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6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ore-KR" altLang="en-US" sz="36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97D9FBE-85F7-564F-9C4B-1C34DFA6C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170" y="5774103"/>
                <a:ext cx="1030347" cy="681661"/>
              </a:xfrm>
              <a:prstGeom prst="rect">
                <a:avLst/>
              </a:prstGeom>
              <a:blipFill>
                <a:blip r:embed="rId6"/>
                <a:stretch>
                  <a:fillRect l="-6024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9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Composition of flows, flows of transformations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1944685" y="3363247"/>
                <a:ext cx="18372139" cy="10016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여러 개의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sequential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연산으로 구성될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composition of flows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이라고도 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flows of transformations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이라고도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→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→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→…→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→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𝑧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∘…∘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∘…∘</m:t>
                      </m:r>
                      <m:sSubSup>
                        <m:sSubSup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여러 개의 합성 함수로 구성가능한다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𝑑𝑒𝑡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) </m:t>
                                      </m:r>
                                    </m:num>
                                    <m:den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적용시키고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likelihood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계산으로 바꿔주면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a:rPr kumimoji="1" lang="en-US" altLang="ko-KR" sz="2800" b="1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𝐥𝐨𝐠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ko-KR" altLang="en-US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…</m:t>
                      </m:r>
                      <m:r>
                        <a:rPr kumimoji="1" lang="ko-KR" altLang="en-US" sz="28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</m:t>
                      </m:r>
                      <m:r>
                        <a:rPr kumimoji="1" lang="en-US" altLang="ko-KR" sz="28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a:rPr kumimoji="1" lang="en-US" altLang="ko-KR" sz="2800" b="1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𝐥𝐨𝐠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𝝅</m:t>
                              </m:r>
                            </m:e>
                            <m:sub>
                              <m: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800" b="1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1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sz="2800" b="1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28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𝒊</m:t>
                          </m:r>
                          <m: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sz="28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𝒌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2800" b="1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2800" b="1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ko-KR" sz="2800" b="1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𝐝𝐞𝐭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𝝏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𝝏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2800" b="1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1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sz="28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a:rPr kumimoji="1" lang="en-US" altLang="ko-KR" sz="2800" b="1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𝐥𝐨𝐠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2800" b="1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𝒊</m:t>
                          </m:r>
                          <m: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sz="28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𝒌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8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2800" b="1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b="1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2800" b="1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ko-KR" sz="2800" b="1" i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𝐝𝐞𝐭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𝝏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ko-KR" sz="2800" b="1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𝝏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1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ko-KR" sz="2800" b="1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표현될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결과적으로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모델의 표현력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(expressiveness)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키울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연속적인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분포들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형성되는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full chain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형태를 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정규화 </a:t>
                </a:r>
                <a:r>
                  <a:rPr kumimoji="1" lang="ko-KR" altLang="en-US" sz="32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플로우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(normalizing flow)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5" y="3363247"/>
                <a:ext cx="18372139" cy="10016525"/>
              </a:xfrm>
              <a:prstGeom prst="rect">
                <a:avLst/>
              </a:prstGeom>
              <a:blipFill>
                <a:blip r:embed="rId4"/>
                <a:stretch>
                  <a:fillRect l="-1382" t="-1266" b="-58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63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Flow</a:t>
            </a:r>
            <a:r>
              <a:rPr lang="ko-KR" altLang="en-US" b="1" dirty="0">
                <a:sym typeface="Wingdings" pitchFamily="2" charset="2"/>
              </a:rPr>
              <a:t> 변환의 조건 요약</a:t>
            </a:r>
            <a:endParaRPr lang="en-US" altLang="ko-Kore-KR" b="1" dirty="0">
              <a:sym typeface="Wingdings" pitchFamily="2" charset="2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453474" y="3418305"/>
                <a:ext cx="18372139" cy="9833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아래 목적 함수를 최적화 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𝑑𝑒𝑡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) </m:t>
                                      </m:r>
                                    </m:num>
                                    <m:den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log-likelihood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풀어 아래 식을 최적화 하는 것을 목표로 하는 모델이다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x</m:t>
                              </m:r>
                            </m:e>
                          </m:d>
                          <m:r>
                            <a:rPr kumimoji="1" lang="en-US" altLang="ko-KR" sz="3200" b="0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 b="0" i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ko-KR" sz="3200" b="0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i</m:t>
                              </m:r>
                              <m: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k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200" b="0" i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f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i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 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z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i</m:t>
                                                  </m:r>
                                                  <m: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ko-KR" sz="3200" b="0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b="0" i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i</m:t>
                              </m:r>
                              <m: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ko-KR" sz="3200" b="0" i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k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200" b="0" i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f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i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 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ko-KR" sz="3200" b="0" i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f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i</m:t>
                                                  </m:r>
                                                  <m:r>
                                                    <a:rPr kumimoji="1" lang="en-US" altLang="ko-KR" sz="3200" b="0" i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변환은 성능 보장을 위해 아래 조건들을 만족하여야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조건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1.</a:t>
                </a:r>
                <a:b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</a:br>
                <a:endParaRPr kumimoji="1"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변환 행렬이 가역적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(invertible)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이어야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조건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2.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변환 행렬의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Jacobian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결정 계수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(determinant)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kumimoji="1"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r>
                          <a:rPr kumimoji="1"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den>
                    </m:f>
                    <m:r>
                      <a:rPr kumimoji="1"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f>
                      <m:f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200" b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</m:num>
                      <m:den>
                        <m:r>
                          <a:rPr kumimoji="1"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  <m:r>
                              <a:rPr kumimoji="1" lang="en-US" altLang="ko-KR" sz="3200" b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kumimoji="1"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쉽게 계산되어야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1"/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log determinant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쉽게 계산되어야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74" y="3418305"/>
                <a:ext cx="18372139" cy="9833205"/>
              </a:xfrm>
              <a:prstGeom prst="rect">
                <a:avLst/>
              </a:prstGeom>
              <a:blipFill>
                <a:blip r:embed="rId4"/>
                <a:stretch>
                  <a:fillRect l="-1312" t="-1290" b="-15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19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#2&gt;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Flow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Flow Models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0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864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</a:t>
            </a:r>
            <a:r>
              <a:rPr lang="ko-KR" altLang="en-US" b="1" dirty="0"/>
              <a:t>생성 모델</a:t>
            </a:r>
            <a:r>
              <a:rPr lang="en-US" altLang="ko-KR" b="1" dirty="0"/>
              <a:t>(generative model)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381271" y="3824655"/>
                <a:ext cx="16499853" cy="840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생성 모델</a:t>
                </a:r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(generative model)</a:t>
                </a:r>
                <a:r>
                  <a:rPr kumimoji="1"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의 정의</a:t>
                </a:r>
                <a:endParaRPr kumimoji="1" lang="en-US" altLang="ko-Kore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유사한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학습하는 것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원하는 이미지를 복구하거나 새 샘플을 만들어 낼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Auto-regressive, autoencoder, sequence-to-sequence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생성 모델의 일종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 볼 수 있다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높은 차원에서 낮은차원으로 압축하는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encoding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/embedding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문제와 다르게 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낮은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차원 혹은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Noise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로부터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같은 차원으로 혹은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그 이상의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높은 차원으로 가는 경우가 많아 보다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challenge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challenge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하기 때문에 상용화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(production)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면에서 어려운 점이 아직은 많은 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71" y="3824655"/>
                <a:ext cx="16499853" cy="8402300"/>
              </a:xfrm>
              <a:prstGeom prst="rect">
                <a:avLst/>
              </a:prstGeom>
              <a:blipFill>
                <a:blip r:embed="rId4"/>
                <a:stretch>
                  <a:fillRect l="-1154" t="-1056" b="-19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80292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Affine flows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165998" y="3446057"/>
                <a:ext cx="17730140" cy="9525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변수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가우시안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(multivariate gaussian)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라고도 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affline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변환을 하는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아핀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변환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선형 변환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+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평행이동 변환의 합성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역변환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가능한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matrix A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벡터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이루어진다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아래를 만족한다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b="0" i="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f</m:t>
                      </m:r>
                      <m:d>
                        <m:d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x</m:t>
                          </m:r>
                        </m:e>
                      </m:d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x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b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샘플링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(sampling)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z</m:t>
                    </m:r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~</m:t>
                    </m:r>
                    <m:r>
                      <m:rPr>
                        <m:sty m:val="p"/>
                      </m:rP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N</m:t>
                    </m:r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(0, 1)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아래와 같이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x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Az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b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행렬 형태로 인해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차원이 커질수록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컴퓨팅 코스트가 급격하게 증가한다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Jacobian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A</m:t>
                        </m:r>
                      </m:e>
                      <m:sup>
                        <m:r>
                          <a:rPr kumimoji="1"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포함되는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det(A)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계산이 필요하다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행렬의 역함수 연산은 비싸다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(O(N^3))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결과적으로 매우 비싼 연산이 필요하다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998" y="3446057"/>
                <a:ext cx="17730140" cy="9525043"/>
              </a:xfrm>
              <a:prstGeom prst="rect">
                <a:avLst/>
              </a:prstGeom>
              <a:blipFill>
                <a:blip r:embed="rId4"/>
                <a:stretch>
                  <a:fillRect l="-1360" b="-15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42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Elementwise flows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165998" y="3446057"/>
                <a:ext cx="17730140" cy="8667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연산을 각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Element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별로 따로 적용하여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연산량을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획기적으로 줄일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Elementwise affine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CDF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등을 사용할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Jacobian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diagonal 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대각선 값만 값을 가진다면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하므로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determinant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계산하기 쉬워진다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𝑑𝑖𝑎𝑔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…, </m:t>
                          </m:r>
                          <m:sSubSup>
                            <m:sSubSup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이는 아래와 같이 정리된다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det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𝜕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𝜕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998" y="3446057"/>
                <a:ext cx="17730140" cy="8667309"/>
              </a:xfrm>
              <a:prstGeom prst="rect">
                <a:avLst/>
              </a:prstGeom>
              <a:blipFill>
                <a:blip r:embed="rId4"/>
                <a:stretch>
                  <a:fillRect l="-1360" b="-275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What is a Diagonal Matrix">
            <a:extLst>
              <a:ext uri="{FF2B5EF4-FFF2-40B4-BE49-F238E27FC236}">
                <a16:creationId xmlns:a16="http://schemas.microsoft.com/office/drawing/2014/main" id="{AEF00C3B-38F0-C744-A63F-E887D6AA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138" y="4368343"/>
            <a:ext cx="4033549" cy="33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2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NICE/</a:t>
            </a:r>
            <a:r>
              <a:rPr lang="en-US" altLang="ko-KR" dirty="0" err="1">
                <a:sym typeface="Wingdings" pitchFamily="2" charset="2"/>
              </a:rPr>
              <a:t>RealNVP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Jascha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-Dickstein,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"Density estimation using real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arXiv:1605.08803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E6B50-2568-8E4D-944D-F7ADB7A9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065" y="3316930"/>
            <a:ext cx="11753715" cy="92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NICE (Non-linear independent component estimation) / </a:t>
            </a:r>
            <a:r>
              <a:rPr lang="en-US" altLang="ko-KR" dirty="0" err="1">
                <a:sym typeface="Wingdings" pitchFamily="2" charset="2"/>
              </a:rPr>
              <a:t>RealNVP</a:t>
            </a:r>
            <a:r>
              <a:rPr lang="en-US" altLang="ko-KR" dirty="0">
                <a:sym typeface="Wingdings" pitchFamily="2" charset="2"/>
              </a:rPr>
              <a:t>(Real-valued Non-Volume Preserving)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165997" y="3253068"/>
                <a:ext cx="18659616" cy="918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아핀 </a:t>
                </a:r>
                <a:r>
                  <a:rPr kumimoji="1" lang="ko-KR" altLang="en-US" sz="28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커플링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레이어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(affine coupling layer)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정의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Variable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파트로 나눈다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전체가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 &lt; 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지점으로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1: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+1: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분리한다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RealNVP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경우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s, 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각각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scale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translation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하는 함수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sup>
                    </m:sSup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⨀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element-wise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곱이라고 했을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⨀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1: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 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⟺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+1: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 ⨀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 x, z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역함수를 구하지 않고도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invertible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는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제한없는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임의의 함수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neural network)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나타낼 수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data-parameterized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element-wise flow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생각할 수도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위 변환의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Jacobian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아래와 같다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×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(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𝐷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𝑑</m:t>
                                        </m:r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+1:</m:t>
                                        </m:r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1:</m:t>
                                        </m:r>
                                        <m:r>
                                          <a:rPr kumimoji="1" lang="en-US" altLang="ko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" panose="020B0500000000000000" pitchFamily="34" charset="-128"/>
                                    <a:sym typeface="Wingdings" pitchFamily="2" charset="2"/>
                                  </a:rPr>
                                  <m:t>diag</m:t>
                                </m:r>
                                <m:r>
                                  <a:rPr kumimoji="1"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kumimoji="1" lang="en-US" altLang="ko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" panose="020B0500000000000000" pitchFamily="34" charset="-128"/>
                                        <a:sym typeface="Wingdings" pitchFamily="2" charset="2"/>
                                      </a:rPr>
                                      <m:t>exp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8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ko-KR" sz="28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sz="28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28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28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1:</m:t>
                                            </m:r>
                                            <m:r>
                                              <a:rPr kumimoji="1" lang="en-US" altLang="ko-KR" sz="28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997" y="3253068"/>
                <a:ext cx="18659616" cy="9189375"/>
              </a:xfrm>
              <a:prstGeom prst="rect">
                <a:avLst/>
              </a:prstGeom>
              <a:blipFill>
                <a:blip r:embed="rId4"/>
                <a:stretch>
                  <a:fillRect l="-1156" b="-2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David Krueger,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"Nice: Non-linear independent components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arXiv:1410.8516 (2014).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Jascha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-Dickstein,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"Density estimation using real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arXiv:1605.08803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D48499-20CB-6047-8E64-E6F6EBFCD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23" t="3058" r="22615" b="41692"/>
          <a:stretch/>
        </p:blipFill>
        <p:spPr>
          <a:xfrm>
            <a:off x="17816945" y="5286021"/>
            <a:ext cx="6292501" cy="33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2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NICE / </a:t>
            </a:r>
            <a:r>
              <a:rPr lang="en-US" altLang="ko-KR" dirty="0" err="1">
                <a:sym typeface="Wingdings" pitchFamily="2" charset="2"/>
              </a:rPr>
              <a:t>RealNVP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partitioning (affine coupling layers</a:t>
            </a:r>
            <a:r>
              <a:rPr lang="ko-KR" altLang="en-US" dirty="0">
                <a:sym typeface="Wingdings" pitchFamily="2" charset="2"/>
              </a:rPr>
              <a:t>을 위한 </a:t>
            </a:r>
            <a:r>
              <a:rPr lang="en-US" altLang="ko-KR" dirty="0">
                <a:sym typeface="Wingdings" pitchFamily="2" charset="2"/>
              </a:rPr>
              <a:t>masking schema)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Jascha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-Dickstein,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"Density estimation using real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arXiv:1605.08803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537289-A131-2144-A169-E3090D85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903" y="4385554"/>
            <a:ext cx="15733475" cy="69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>
                <a:sym typeface="Wingdings" pitchFamily="2" charset="2"/>
              </a:rPr>
              <a:t>RealNVP</a:t>
            </a:r>
            <a:r>
              <a:rPr lang="en-US" altLang="ko-KR" dirty="0">
                <a:sym typeface="Wingdings" pitchFamily="2" charset="2"/>
              </a:rPr>
              <a:t>(Real-valued Non-Volume Preserving)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1844997" y="2511313"/>
                <a:ext cx="18604311" cy="9808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×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(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𝐷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𝑑</m:t>
                                        </m:r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+1:</m:t>
                                        </m:r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1:</m:t>
                                        </m:r>
                                        <m:r>
                                          <a:rPr kumimoji="1" lang="en-US" altLang="ko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" panose="020B0500000000000000" pitchFamily="34" charset="-128"/>
                                    <a:sym typeface="Wingdings" pitchFamily="2" charset="2"/>
                                  </a:rPr>
                                  <m:t>diag</m:t>
                                </m:r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kumimoji="1"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3200" b="0" i="0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" panose="020B0500000000000000" pitchFamily="34" charset="-128"/>
                                        <a:sym typeface="Wingdings" pitchFamily="2" charset="2"/>
                                      </a:rPr>
                                      <m:t>exp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1:</m:t>
                                            </m:r>
                                            <m:r>
                                              <a:rPr kumimoji="1"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Jacobian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triangular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결정 계수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(determinant)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diagonal entries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곱이다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func>
                                    <m:func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kumimoji="1" lang="en-US" altLang="ko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320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exp</m:t>
                      </m:r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𝑗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1: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심지어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⨀</m:t>
                              </m:r>
                              <m:func>
                                <m:func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1: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⟺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+1: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 ⨀</m:t>
                              </m:r>
                              <m:func>
                                <m:func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1:</m:t>
                                          </m:r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계산할 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역을 계산하는 것을 필요하지 않고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Jacobian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determinant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계산을 할 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determinant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계산을 요구하지 않는다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그러므로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s, 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딥러닝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모델과 같은 어떤 함수로도 모델링이 될 수 있는 것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997" y="2511313"/>
                <a:ext cx="18604311" cy="9808519"/>
              </a:xfrm>
              <a:prstGeom prst="rect">
                <a:avLst/>
              </a:prstGeom>
              <a:blipFill>
                <a:blip r:embed="rId4"/>
                <a:stretch>
                  <a:fillRect l="-6480" b="-126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David Krueger,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"Nice: Non-linear independent components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arXiv:1410.8516 (2014).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Jascha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-Dickstein,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"Density estimation using real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arXiv:1605.08803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82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>
                <a:sym typeface="Wingdings" pitchFamily="2" charset="2"/>
              </a:rPr>
              <a:t>RealNVP</a:t>
            </a:r>
            <a:r>
              <a:rPr lang="en-US" altLang="ko-KR" dirty="0">
                <a:sym typeface="Wingdings" pitchFamily="2" charset="2"/>
              </a:rPr>
              <a:t>(Real-valued Non-Volume Preserving)</a:t>
            </a:r>
            <a:r>
              <a:rPr lang="ko-KR" altLang="en-US" dirty="0">
                <a:sym typeface="Wingdings" pitchFamily="2" charset="2"/>
              </a:rPr>
              <a:t>의 결과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David Krueger,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"Nice: Non-linear independent components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arXiv:1410.8516 (2014).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Jascha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Sohl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-Dickstein,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"Density estimation using real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arXiv:1605.08803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2640DB-866D-1C42-B25F-268C71F6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205" y="4152454"/>
            <a:ext cx="12191207" cy="432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8FE96F-E4AD-2E4D-B06B-0CA062B46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3277342"/>
            <a:ext cx="10667206" cy="63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NICE (Non-linear independent component estimation)</a:t>
            </a:r>
            <a:r>
              <a:rPr lang="ko-KR" altLang="en-US" dirty="0">
                <a:sym typeface="Wingdings" pitchFamily="2" charset="2"/>
              </a:rPr>
              <a:t>는</a:t>
            </a:r>
            <a:r>
              <a:rPr lang="en-US" altLang="ko-KR" dirty="0">
                <a:sym typeface="Wingdings" pitchFamily="2" charset="2"/>
              </a:rPr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221302" y="4437987"/>
                <a:ext cx="18604311" cy="3125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RealNVP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선행 연구로 보다 간단한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affine coupling layer (addictive coupling layer)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사용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--&gt; Scale term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없다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+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1: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⟺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+1: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1: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302" y="4437987"/>
                <a:ext cx="18604311" cy="3125086"/>
              </a:xfrm>
              <a:prstGeom prst="rect">
                <a:avLst/>
              </a:prstGeom>
              <a:blipFill>
                <a:blip r:embed="rId4"/>
                <a:stretch>
                  <a:fillRect l="-1296" t="-20243" b="-1097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88627"/>
            <a:ext cx="1545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Dinh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Laurent, David Krueger,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"Nice: Non-linear independent components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arXiv:1410.8516 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632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Directed graphical models &amp; autoregressive flows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1935552" y="4406651"/>
                <a:ext cx="15899660" cy="8236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Bayes nets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inspired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되어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sequential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하게만 구성하는 게 아닌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directed acyclic graph(DAG)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형태로 구성할 수도 있을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Bayes net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 process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graph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구성이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auto-regressive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“auto-regressive flow”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~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~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~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invertible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mapping(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반복하여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사용하는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autoregressive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계산보다 시간이 더 많이 소요된다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52" y="4406651"/>
                <a:ext cx="15899660" cy="8236229"/>
              </a:xfrm>
              <a:prstGeom prst="rect">
                <a:avLst/>
              </a:prstGeom>
              <a:blipFill>
                <a:blip r:embed="rId4"/>
                <a:stretch>
                  <a:fillRect l="-1437" b="-21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1ED1EB89-7602-5B42-A2C3-2E3A3ED7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83" y="3358007"/>
            <a:ext cx="7692517" cy="434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9F863C-EE90-2A47-B6D1-8A2B65489F5B}"/>
              </a:ext>
            </a:extLst>
          </p:cNvPr>
          <p:cNvSpPr/>
          <p:nvPr/>
        </p:nvSpPr>
        <p:spPr>
          <a:xfrm>
            <a:off x="17527412" y="7698912"/>
            <a:ext cx="4737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https://en.wikipedia.org/wiki/Bayesian_network</a:t>
            </a:r>
          </a:p>
        </p:txBody>
      </p:sp>
    </p:spTree>
    <p:extLst>
      <p:ext uri="{BB962C8B-B14F-4D97-AF65-F5344CB8AC3E}">
        <p14:creationId xmlns:p14="http://schemas.microsoft.com/office/powerpoint/2010/main" val="385852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Autoregressive flows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218538" y="3542676"/>
                <a:ext cx="18142337" cy="92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  z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매핑하는 과정을 전부 병렬화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(fully parallelizable)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하여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fitting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func>
                      <m:func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det</m:t>
                        </m:r>
                      </m:fName>
                      <m:e>
                        <m:f>
                          <m:fPr>
                            <m:ctrlP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R" sz="32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R" sz="32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  <m: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𝜕</m:t>
                            </m:r>
                            <m:r>
                              <a:rPr kumimoji="1"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</m:oMath>
                </a14:m>
                <a:endParaRPr kumimoji="1" lang="en-US" altLang="ko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  z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계산과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  x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“sampling”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 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;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538" y="3542676"/>
                <a:ext cx="18142337" cy="9278950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37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</a:t>
            </a:r>
            <a:r>
              <a:rPr lang="ko-KR" altLang="en-US" b="1" dirty="0"/>
              <a:t>생성 모델</a:t>
            </a:r>
            <a:r>
              <a:rPr lang="en-US" altLang="ko-Kore-KR" b="1" dirty="0"/>
              <a:t>(generative model)</a:t>
            </a:r>
            <a:r>
              <a:rPr lang="ko-Kore-KR" altLang="en-US" b="1" dirty="0"/>
              <a:t>의 종류 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247900" y="9390131"/>
                <a:ext cx="19091274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Implicit density estimation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직접 구하지 않아도 샘플을 생성할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(TBD)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Explicit density estimation</a:t>
                </a:r>
              </a:p>
              <a:p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구하기 위해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등에 직접 반영하고 최적화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우리가 지금까지 봐왔던 부분이나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 Glow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배우지 않았다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Flow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먼저 이해 필요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Approximate density? :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직접 구하나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exact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값을 취하는 것이 아닌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”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방법을 택하여 학습을 진행한다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9390131"/>
                <a:ext cx="19091274" cy="4216539"/>
              </a:xfrm>
              <a:prstGeom prst="rect">
                <a:avLst/>
              </a:prstGeom>
              <a:blipFill>
                <a:blip r:embed="rId4"/>
                <a:stretch>
                  <a:fillRect l="-997" t="-2102" b="-3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9C71D48A-7BEF-094E-8EB4-B36E4F15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34" y="2990199"/>
            <a:ext cx="11594235" cy="62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Masked Autoregressive Flows (MAF)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1978764" y="3114693"/>
                <a:ext cx="18846849" cy="9508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랜덤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variable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z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~ 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π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z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 and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~ 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p</m:t>
                    </m:r>
                    <m: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 있을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probability density function </a:t>
                </a:r>
                <a:r>
                  <a:rPr kumimoji="1" lang="el-GR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π(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알려져 있으면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MAF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p</m:t>
                    </m:r>
                    <m: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28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학습하는 것을 원칙으로 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MAF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AF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처럼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과거 생성 데이터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e>
                      <m:sub>
                        <m:r>
                          <a:rPr kumimoji="1" lang="en-US" altLang="ko-KR" sz="28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kumimoji="1" lang="en-US" altLang="ko-KR" sz="28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  <m:r>
                          <a:rPr kumimoji="1" lang="en-US" altLang="ko-KR" sz="28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condition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input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넣어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각각의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생성한다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 generation (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새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생성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; inference)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~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1: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⨀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1: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1: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, 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𝑤h𝑒𝑟𝑒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𝑧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~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𝜋</m:t>
                      </m:r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Density estimation (x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알려져 있을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; train)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1: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Generation process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sequential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하기에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매우 느리다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반면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density estimation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masked autoregressive model(i.e. MADE, Pixel CNN, Transformer Decoder)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사용하면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한번만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inference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하면 되기에 빠르다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Transformation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(scale, shift)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역변환되기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쉽고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det(Jacobian)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도 쉽게 컴퓨팅 될 수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64" y="3114693"/>
                <a:ext cx="18846849" cy="9508757"/>
              </a:xfrm>
              <a:prstGeom prst="rect">
                <a:avLst/>
              </a:prstGeom>
              <a:blipFill>
                <a:blip r:embed="rId4"/>
                <a:stretch>
                  <a:fillRect l="-1078"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7081E626-C8FB-CE41-8C39-7E7D815ED7D2}"/>
              </a:ext>
            </a:extLst>
          </p:cNvPr>
          <p:cNvSpPr/>
          <p:nvPr/>
        </p:nvSpPr>
        <p:spPr>
          <a:xfrm>
            <a:off x="3217995" y="12926784"/>
            <a:ext cx="16213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Papamakarios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George, Theo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Pavlakou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Iain Murray. "Masked autoregressive flow for density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arXiv:1705.07057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184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Inverse Autoregressive Flows (IAF)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2218538" y="3714400"/>
                <a:ext cx="18142337" cy="8192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역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(inverse)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역시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inverse autoregressive flow (IAF)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고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  z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“sampling”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  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계산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”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생성과정에서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IAF 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빠르다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 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;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Parallel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WaveNet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IAF-VAE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IAF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빠른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활용된다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538" y="3714400"/>
                <a:ext cx="18142337" cy="8192884"/>
              </a:xfrm>
              <a:prstGeom prst="rect">
                <a:avLst/>
              </a:prstGeom>
              <a:blipFill>
                <a:blip r:embed="rId4"/>
                <a:stretch>
                  <a:fillRect l="-1259" b="-20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5F1913C8-5B2F-954F-8DAB-8B3CDFD68343}"/>
              </a:ext>
            </a:extLst>
          </p:cNvPr>
          <p:cNvSpPr/>
          <p:nvPr/>
        </p:nvSpPr>
        <p:spPr>
          <a:xfrm>
            <a:off x="2070939" y="12986668"/>
            <a:ext cx="17360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949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Inverse Autoregressive Flows (IAF)</a:t>
            </a:r>
            <a:r>
              <a:rPr lang="ko-KR" altLang="en-US" dirty="0">
                <a:sym typeface="Wingdings" pitchFamily="2" charset="2"/>
              </a:rPr>
              <a:t>모델의 예</a:t>
            </a:r>
            <a:r>
              <a:rPr lang="en-US" altLang="ko-KR" dirty="0">
                <a:sym typeface="Wingdings" pitchFamily="2" charset="2"/>
              </a:rPr>
              <a:t>: Parallel </a:t>
            </a:r>
            <a:r>
              <a:rPr lang="en-US" altLang="ko-KR" dirty="0" err="1">
                <a:sym typeface="Wingdings" pitchFamily="2" charset="2"/>
              </a:rPr>
              <a:t>WaveNet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1913C8-5B2F-954F-8DAB-8B3CDFD68343}"/>
              </a:ext>
            </a:extLst>
          </p:cNvPr>
          <p:cNvSpPr/>
          <p:nvPr/>
        </p:nvSpPr>
        <p:spPr>
          <a:xfrm>
            <a:off x="3455467" y="13340888"/>
            <a:ext cx="14956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Oord, Aaron, et al. "Parallel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wavenet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Fast high-fidelity speech synthesis."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BBBE0-F4FF-FD45-8E6E-61CDC381E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6421052"/>
            <a:ext cx="10214043" cy="6708525"/>
          </a:xfrm>
          <a:prstGeom prst="rect">
            <a:avLst/>
          </a:prstGeom>
        </p:spPr>
      </p:pic>
      <p:pic>
        <p:nvPicPr>
          <p:cNvPr id="18434" name="Picture 2" descr="WaveNet">
            <a:extLst>
              <a:ext uri="{FF2B5EF4-FFF2-40B4-BE49-F238E27FC236}">
                <a16:creationId xmlns:a16="http://schemas.microsoft.com/office/drawing/2014/main" id="{FD552FD5-ABE9-6647-A122-33C9380F5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4"/>
          <a:stretch/>
        </p:blipFill>
        <p:spPr bwMode="auto">
          <a:xfrm>
            <a:off x="1523999" y="2985126"/>
            <a:ext cx="10214043" cy="35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5BB39-DF14-FF4D-B484-B2C1672C56E6}"/>
              </a:ext>
            </a:extLst>
          </p:cNvPr>
          <p:cNvSpPr txBox="1"/>
          <p:nvPr/>
        </p:nvSpPr>
        <p:spPr>
          <a:xfrm>
            <a:off x="12191205" y="3520641"/>
            <a:ext cx="11039501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기존의 </a:t>
            </a:r>
            <a:r>
              <a:rPr kumimoji="1"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WaveNet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음성 데이터의 학습은 빠른 반면 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ampling(generation)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순차적으로 이루어져야 하기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때문에 매우 속도가 느렸다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Auto-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</a:t>
            </a:r>
            <a:r>
              <a:rPr kumimoji="1"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gressive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low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Inverse Autoregressive flow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모두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Normalizing Flow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통하여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Autoregressive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구조의 </a:t>
            </a:r>
            <a:r>
              <a:rPr kumimoji="1"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lik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</a:t>
            </a:r>
            <a:r>
              <a:rPr kumimoji="1"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lihood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예측한다는 점에서는 같지만 정반대의 특성을 가지고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WaveNet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가진 구조인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AF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데이터의 학습은 빠르게 이루어지는 반면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Sampling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느리다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반면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IAF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데이터의 학습은 느린 반면 </a:t>
            </a:r>
            <a:r>
              <a:rPr kumimoji="1"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Sampling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빠르다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Parallel </a:t>
            </a:r>
            <a:r>
              <a:rPr kumimoji="1" lang="en-US" altLang="ko-Kore-KR" sz="28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WaveNet</a:t>
            </a: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둘다 이용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Teacher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AF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구조인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WaveNet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빠르게</a:t>
            </a:r>
            <a:b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학습하고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IAF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구조를 가진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student network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b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distillation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시킨다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Student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noise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로부터 샘플링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하는 방법 학습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하고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IAF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특성으로 빠르게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generation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ko-Kore-KR" altLang="en-US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1734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Inverse Autoregressive Flows (IAF)</a:t>
            </a:r>
            <a:r>
              <a:rPr lang="ko-KR" altLang="en-US" dirty="0">
                <a:sym typeface="Wingdings" pitchFamily="2" charset="2"/>
              </a:rPr>
              <a:t>모델의 예</a:t>
            </a:r>
            <a:r>
              <a:rPr lang="en-US" altLang="ko-KR" dirty="0">
                <a:sym typeface="Wingdings" pitchFamily="2" charset="2"/>
              </a:rPr>
              <a:t>: IAF-VAE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1913C8-5B2F-954F-8DAB-8B3CDFD68343}"/>
              </a:ext>
            </a:extLst>
          </p:cNvPr>
          <p:cNvSpPr/>
          <p:nvPr/>
        </p:nvSpPr>
        <p:spPr>
          <a:xfrm>
            <a:off x="3455467" y="13340888"/>
            <a:ext cx="14956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Oord, Aaron, et al. "Parallel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wavenet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Fast high-fidelity speech synthesis."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206EF7-14C2-F54F-8ACE-A7276DB8E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2" t="8097" r="3389" b="2918"/>
          <a:stretch/>
        </p:blipFill>
        <p:spPr>
          <a:xfrm>
            <a:off x="1523999" y="2982389"/>
            <a:ext cx="14587871" cy="508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F9DCD8-9E26-AB44-9511-35E7243D7C02}"/>
                  </a:ext>
                </a:extLst>
              </p:cNvPr>
              <p:cNvSpPr txBox="1"/>
              <p:nvPr/>
            </p:nvSpPr>
            <p:spPr>
              <a:xfrm>
                <a:off x="4096192" y="8857071"/>
                <a:ext cx="9333645" cy="2370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ore-KR" sz="32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32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32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ore-KR" sz="320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F9DCD8-9E26-AB44-9511-35E7243D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92" y="8857071"/>
                <a:ext cx="9333645" cy="2370072"/>
              </a:xfrm>
              <a:prstGeom prst="rect">
                <a:avLst/>
              </a:prstGeom>
              <a:blipFill>
                <a:blip r:embed="rId5"/>
                <a:stretch>
                  <a:fillRect l="-543" t="-26064" r="-815" b="-1021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64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AF vs IAF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65576-CEDD-A749-9BD7-33BB829E4D4C}"/>
              </a:ext>
            </a:extLst>
          </p:cNvPr>
          <p:cNvSpPr txBox="1"/>
          <p:nvPr/>
        </p:nvSpPr>
        <p:spPr>
          <a:xfrm>
            <a:off x="2218538" y="3530175"/>
            <a:ext cx="18142337" cy="8051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Autoregressive flow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알려진 임의의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대하여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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속도가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생성 과정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(z  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sampling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속도가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(real-time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서비스에 부적합하다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Inverse autoregressive flow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알려진 임의의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대하여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즉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Maximum likelihood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의해 직접 학습하는 것이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빠른 샘플링 속도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(real-time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서비스에 적합하다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만약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샘플이라면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94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341022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Masked AF vs IAF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4" name="Picture 2" descr="MAF and IAF">
            <a:extLst>
              <a:ext uri="{FF2B5EF4-FFF2-40B4-BE49-F238E27FC236}">
                <a16:creationId xmlns:a16="http://schemas.microsoft.com/office/drawing/2014/main" id="{248F7541-DAF5-2A43-A02F-FE3B2536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06" y="7383862"/>
            <a:ext cx="11610212" cy="57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9473ED-284F-A047-BD6A-CDCB76FF9FAB}"/>
              </a:ext>
            </a:extLst>
          </p:cNvPr>
          <p:cNvSpPr/>
          <p:nvPr/>
        </p:nvSpPr>
        <p:spPr>
          <a:xfrm>
            <a:off x="5055369" y="13356000"/>
            <a:ext cx="98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https://lilianweng.github.io/lil-log/2018/10/13/flow-based-deep-generative-models.html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8F79C-1A7B-074F-AA0C-B1733751B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87" y="3251310"/>
            <a:ext cx="1525605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Glow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/>
              <p:nvPr/>
            </p:nvSpPr>
            <p:spPr>
              <a:xfrm>
                <a:off x="1989116" y="3277342"/>
                <a:ext cx="21378884" cy="9219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NICE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및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RealNVP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확장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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reverse permutation operation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invertible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fixed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1x1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변환으로 대체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(NICE/</a:t>
                </a:r>
                <a:r>
                  <a:rPr kumimoji="1" lang="en-US" altLang="ko-KR" sz="2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RealNVP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에서는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reverse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permutation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</a:t>
                </a:r>
                <a:r>
                  <a:rPr kumimoji="1" lang="en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사용했다는 것을 기억하자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!)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endParaRPr kumimoji="1"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Activation normalization (</a:t>
                </a:r>
                <a:r>
                  <a:rPr kumimoji="1" lang="en-US" altLang="ko-KR" sz="32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actnorm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Batch normalization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처럼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채널당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scale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및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bias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사용하여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affine transform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수행하지만 미니 배치 크기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작동된다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파라미터들은 훈련 가능하지만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 norm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이후에 데이터의 첫 번째 미니 배치는 평균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표준 편차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되게 초기화된다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Invertible 1x1 conv 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In/out channel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수가 동일한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1x1 conv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channel ordering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순열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(permutation)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일반화이다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2800" b="0" dirty="0">
                    <a:solidFill>
                      <a:srgbClr val="53585F"/>
                    </a:solidFill>
                    <a:ea typeface="Spoqa Han Sans Neo" panose="020B0500000000000000" pitchFamily="34" charset="-128"/>
                    <a:sym typeface="Wingdings" pitchFamily="2" charset="2"/>
                  </a:rPr>
                  <a:t>이 연산을 하는 함수를 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𝑐𝑜𝑛𝑣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2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𝑑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h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;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𝑊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 하고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normalizing flow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사용하기 위해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 determinant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필요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" panose="020B0500000000000000" pitchFamily="34" charset="-128"/>
                          <a:sym typeface="Wingdings" pitchFamily="2" charset="2"/>
                        </a:rPr>
                        <m:t>log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4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𝑐𝑜𝑛𝑣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2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h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𝑊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𝜕</m:t>
                                  </m:r>
                                  <m:r>
                                    <a:rPr kumimoji="1" lang="en-US" altLang="ko-KR" sz="24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24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24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𝑊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h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∙</m:t>
                                  </m:r>
                                  <m:r>
                                    <a:rPr kumimoji="1" lang="en-US" altLang="ko-KR" sz="2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𝑤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2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h</m:t>
                      </m:r>
                      <m:r>
                        <a:rPr kumimoji="1" lang="en-US" altLang="ko-KR" sz="2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∙</m:t>
                      </m:r>
                      <m:r>
                        <a:rPr kumimoji="1" lang="en-US" altLang="ko-KR" sz="2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𝑤</m:t>
                      </m:r>
                      <m:r>
                        <a:rPr kumimoji="1" lang="en-US" altLang="ko-KR" sz="2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log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⁡(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𝑊</m:t>
                              </m:r>
                            </m:e>
                          </m:func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Affine coupling layer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RealNVP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동일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A65576-CEDD-A749-9BD7-33BB829E4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16" y="3277342"/>
                <a:ext cx="21378884" cy="9219896"/>
              </a:xfrm>
              <a:prstGeom prst="rect">
                <a:avLst/>
              </a:prstGeom>
              <a:blipFill>
                <a:blip r:embed="rId4"/>
                <a:stretch>
                  <a:fillRect l="-1188" b="-15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3401363"/>
            <a:ext cx="15457714" cy="33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Prafulla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Dhariwal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"Glow: Generative flow with invertible 1x1 convolutions."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arXiv:1807.03039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78946-1D82-1D45-930D-19D719FFA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4218" y="0"/>
            <a:ext cx="3179369" cy="31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Glow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3401363"/>
            <a:ext cx="15457714" cy="33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Prafulla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Dhariwal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"Glow: Generative flow with invertible 1x1 convolutions."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arXiv:1807.03039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78946-1D82-1D45-930D-19D719FF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4218" y="0"/>
            <a:ext cx="3179369" cy="316732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53BEF18-2C54-3D44-9BF4-7A721FDC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563" y="3771127"/>
            <a:ext cx="17495838" cy="90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86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Glow (</a:t>
            </a:r>
            <a:r>
              <a:rPr lang="ko-KR" altLang="en-US" dirty="0">
                <a:sym typeface="Wingdings" pitchFamily="2" charset="2"/>
              </a:rPr>
              <a:t>결과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3388727"/>
            <a:ext cx="1545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Prafulla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Dhariwal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"Glow: Generative flow with invertible 1x1 convolutions."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arXiv:1807.03039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27A906-B301-2A43-8316-156216EC6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" y="5483352"/>
            <a:ext cx="10618629" cy="7863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26C9C-80F1-624C-BF8D-DCDCE6B8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737" y="5525565"/>
            <a:ext cx="9355981" cy="78631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048275-C8C0-474D-A57D-3DD9F1CEC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738" y="369487"/>
            <a:ext cx="10178400" cy="51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8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Normalizing flows </a:t>
            </a:r>
            <a:r>
              <a:rPr lang="ko-KR" altLang="en-US" b="1" dirty="0">
                <a:sym typeface="Wingdings" pitchFamily="2" charset="2"/>
              </a:rPr>
              <a:t>기반 모델</a:t>
            </a:r>
            <a:endParaRPr lang="en-US" altLang="ko-KR" b="1" dirty="0">
              <a:sym typeface="Wingdings" pitchFamily="2" charset="2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Wave-Glow (</a:t>
            </a:r>
            <a:r>
              <a:rPr lang="ko-KR" altLang="en-US" dirty="0">
                <a:sym typeface="Wingdings" pitchFamily="2" charset="2"/>
              </a:rPr>
              <a:t>결과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08664" y="12524234"/>
            <a:ext cx="15457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Prenger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Ryan, Rafael Valle, and Bryan Catanzaro.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Waveglow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A flow-based generative network for speech synthesis." ICASSP 2019-2019 IEEE International Conference on Acoustics, Speech and Signal Processing (ICASSP). IEEE,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A1017-EAD0-8F4A-A6EB-3B78E40A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00" y="3902620"/>
            <a:ext cx="8613273" cy="75796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D2899-A786-E348-AD6E-9D5098CA8B55}"/>
              </a:ext>
            </a:extLst>
          </p:cNvPr>
          <p:cNvSpPr/>
          <p:nvPr/>
        </p:nvSpPr>
        <p:spPr>
          <a:xfrm>
            <a:off x="11186699" y="7092296"/>
            <a:ext cx="11362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Glow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역연산가능한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1x1 Conv + affine coupling layer</a:t>
            </a:r>
          </a:p>
          <a:p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“</a:t>
            </a:r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mel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-spectrogram  audio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” generation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적용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C23ADE-3066-484F-94B6-1CAA5AE95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8243" y="2540953"/>
            <a:ext cx="4333462" cy="43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4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</a:t>
            </a:r>
            <a:r>
              <a:rPr lang="ko-KR" altLang="en-US" b="1" dirty="0"/>
              <a:t>생성 모델</a:t>
            </a:r>
            <a:r>
              <a:rPr lang="en-US" altLang="ko-Kore-KR" b="1" dirty="0"/>
              <a:t>(generative model)</a:t>
            </a:r>
            <a:r>
              <a:rPr lang="ko-Kore-KR" altLang="en-US" b="1" dirty="0"/>
              <a:t>의 종류 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86BAB7-F55C-7941-9EE7-94514DDE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7" y="3632199"/>
            <a:ext cx="13964662" cy="9174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DA203-A8E4-144D-ADF2-3604D6EF085E}"/>
              </a:ext>
            </a:extLst>
          </p:cNvPr>
          <p:cNvSpPr txBox="1"/>
          <p:nvPr/>
        </p:nvSpPr>
        <p:spPr>
          <a:xfrm>
            <a:off x="14744700" y="3632199"/>
            <a:ext cx="86487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Deep generative model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2017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년 이후에도 연구되고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정리가 되어 요즈음에는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크게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Auto-regressive models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(ch7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 이미 다뤘다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!)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/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(i.e. RNN, MADE, Pixel CNN,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WaveNet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GPT…)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Flow models</a:t>
            </a: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Latent variable models (Variational Inference Models/Autoencoders)</a:t>
            </a: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Generative Adversarial Networks (GAN)</a:t>
            </a: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Energy-based models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나뉜다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14350" indent="-514350">
              <a:buAutoNum type="arabicPeriod"/>
            </a:pP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0DCFB4-892E-BF4D-9796-79A17FC45248}"/>
              </a:ext>
            </a:extLst>
          </p:cNvPr>
          <p:cNvSpPr/>
          <p:nvPr/>
        </p:nvSpPr>
        <p:spPr>
          <a:xfrm>
            <a:off x="1524000" y="12799913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Bond-Taylor, Sam, et al. "Deep Generative Modelling: A Comparative Review of VAEs, GANs, Normalizing Flows, Energy-Based and Autoregressive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arXiv:2103.04922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(2021).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6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#2&gt;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Flow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Dequantization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0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240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Continuous flow</a:t>
            </a:r>
            <a:r>
              <a:rPr lang="ko-KR" altLang="en-US" b="1" dirty="0">
                <a:sym typeface="Wingdings" pitchFamily="2" charset="2"/>
              </a:rPr>
              <a:t>에서 이산적인 데이터</a:t>
            </a:r>
            <a:r>
              <a:rPr lang="en-US" altLang="ko-KR" b="1" dirty="0">
                <a:sym typeface="Wingdings" pitchFamily="2" charset="2"/>
              </a:rPr>
              <a:t>(discrete data)</a:t>
            </a:r>
            <a:r>
              <a:rPr lang="ko-KR" altLang="en-US" b="1" dirty="0">
                <a:sym typeface="Wingdings" pitchFamily="2" charset="2"/>
              </a:rPr>
              <a:t>을 어떻게 처리할까</a:t>
            </a:r>
            <a:r>
              <a:rPr lang="en-US" altLang="ko-KR" b="1" dirty="0">
                <a:sym typeface="Wingdings" pitchFamily="2" charset="2"/>
              </a:rPr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44523" y="12811334"/>
            <a:ext cx="15457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D2899-A786-E348-AD6E-9D5098CA8B55}"/>
              </a:ext>
            </a:extLst>
          </p:cNvPr>
          <p:cNvSpPr/>
          <p:nvPr/>
        </p:nvSpPr>
        <p:spPr>
          <a:xfrm>
            <a:off x="2616439" y="3775354"/>
            <a:ext cx="1690868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디지털 데이터는 일반적으로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이산적으로 정의되어 있다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(i.e.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이미지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–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픽셀에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3 bit(3 channel,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8bit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0~255))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할당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연속확률분포 형태의 모델로는 중첩 문제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등으로 이산 데이터에 대한 제대로 된 성능 평가가 어려움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 d</a:t>
            </a:r>
            <a:r>
              <a:rPr kumimoji="1" lang="en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egeneracy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Data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실수의 노이즈를 섞어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dequantization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시킨다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</a:p>
          <a:p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8008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Continuous flow</a:t>
            </a:r>
            <a:r>
              <a:rPr lang="ko-KR" altLang="en-US" b="1" dirty="0">
                <a:sym typeface="Wingdings" pitchFamily="2" charset="2"/>
              </a:rPr>
              <a:t>에서 이산적인 데이터</a:t>
            </a:r>
            <a:r>
              <a:rPr lang="en-US" altLang="ko-KR" b="1" dirty="0">
                <a:sym typeface="Wingdings" pitchFamily="2" charset="2"/>
              </a:rPr>
              <a:t>(discrete data)</a:t>
            </a:r>
            <a:r>
              <a:rPr lang="ko-KR" altLang="en-US" b="1" dirty="0">
                <a:sym typeface="Wingdings" pitchFamily="2" charset="2"/>
              </a:rPr>
              <a:t>을 어떻게 처리할까</a:t>
            </a:r>
            <a:r>
              <a:rPr lang="en-US" altLang="ko-KR" b="1" dirty="0">
                <a:sym typeface="Wingdings" pitchFamily="2" charset="2"/>
              </a:rPr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Uniform Dequantization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AF263-B74A-8B46-B4B3-7E6E1A7E98B4}"/>
              </a:ext>
            </a:extLst>
          </p:cNvPr>
          <p:cNvSpPr/>
          <p:nvPr/>
        </p:nvSpPr>
        <p:spPr>
          <a:xfrm>
            <a:off x="2962452" y="12255698"/>
            <a:ext cx="1545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</a:p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Ho, Jonathan, et al. "Flow++: Improving flow-based generative models with variational dequantization and architecture design."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ADD2899-A786-E348-AD6E-9D5098CA8B55}"/>
                  </a:ext>
                </a:extLst>
              </p:cNvPr>
              <p:cNvSpPr/>
              <p:nvPr/>
            </p:nvSpPr>
            <p:spPr>
              <a:xfrm>
                <a:off x="2236965" y="3258969"/>
                <a:ext cx="16908689" cy="9498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0~255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𝑢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노이즈가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noisy data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𝑦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𝑢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evaluation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것이다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noise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uniform distribution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따른다면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uniform dequantization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이산형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구간 내 확률 밀도의 적분으로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이산형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확률 질량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(discrete probability mass)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𝑚𝑜𝑑𝑒𝑙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과정을 학습 과정으로 좀 더 푼다면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아래와 같다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supHide m:val="on"/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0, 1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𝑑𝑢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ko-KR" altLang="en-US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∗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supHide m:val="on"/>
                                  <m:ctrlP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ctrlP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0, 1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𝑑𝑢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.           (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𝐽𝑒𝑛𝑠𝑒</m:t>
                      </m:r>
                      <m:sSup>
                        <m:s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𝑖𝑛𝑒𝑞𝑢𝑎𝑙𝑖𝑡𝑦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 </m:t>
                      </m:r>
                    </m:oMath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ADD2899-A786-E348-AD6E-9D5098CA8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65" y="3258969"/>
                <a:ext cx="16908689" cy="9498498"/>
              </a:xfrm>
              <a:prstGeom prst="rect">
                <a:avLst/>
              </a:prstGeom>
              <a:blipFill>
                <a:blip r:embed="rId4"/>
                <a:stretch>
                  <a:fillRect l="-901" b="-18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Jensen&amp;#39;s inequality - Wikipedia">
            <a:extLst>
              <a:ext uri="{FF2B5EF4-FFF2-40B4-BE49-F238E27FC236}">
                <a16:creationId xmlns:a16="http://schemas.microsoft.com/office/drawing/2014/main" id="{E44D14E1-11BE-8645-BC47-7790F054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260" y="5508082"/>
            <a:ext cx="5080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E1E23F-B142-AE49-BAE5-6CD6538D7537}"/>
              </a:ext>
            </a:extLst>
          </p:cNvPr>
          <p:cNvSpPr/>
          <p:nvPr/>
        </p:nvSpPr>
        <p:spPr>
          <a:xfrm>
            <a:off x="18866837" y="8169552"/>
            <a:ext cx="5186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chemeClr val="tx2"/>
                </a:solidFill>
              </a:rPr>
              <a:t>https://en.wikipedia.org/wiki/Jensen%27s_inequality</a:t>
            </a:r>
          </a:p>
        </p:txBody>
      </p:sp>
    </p:spTree>
    <p:extLst>
      <p:ext uri="{BB962C8B-B14F-4D97-AF65-F5344CB8AC3E}">
        <p14:creationId xmlns:p14="http://schemas.microsoft.com/office/powerpoint/2010/main" val="48474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930161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Continuous flow</a:t>
            </a:r>
            <a:r>
              <a:rPr lang="ko-KR" altLang="en-US" b="1" dirty="0">
                <a:sym typeface="Wingdings" pitchFamily="2" charset="2"/>
              </a:rPr>
              <a:t>에서 이산적인 데이터</a:t>
            </a:r>
            <a:r>
              <a:rPr lang="en-US" altLang="ko-KR" b="1" dirty="0">
                <a:sym typeface="Wingdings" pitchFamily="2" charset="2"/>
              </a:rPr>
              <a:t>(discrete data)</a:t>
            </a:r>
            <a:r>
              <a:rPr lang="ko-KR" altLang="en-US" b="1" dirty="0">
                <a:sym typeface="Wingdings" pitchFamily="2" charset="2"/>
              </a:rPr>
              <a:t>을 어떻게 처리할까</a:t>
            </a:r>
            <a:r>
              <a:rPr lang="en-US" altLang="ko-KR" b="1" dirty="0">
                <a:sym typeface="Wingdings" pitchFamily="2" charset="2"/>
              </a:rPr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Uniform Dequantization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D2899-A786-E348-AD6E-9D5098CA8B55}"/>
              </a:ext>
            </a:extLst>
          </p:cNvPr>
          <p:cNvSpPr/>
          <p:nvPr/>
        </p:nvSpPr>
        <p:spPr>
          <a:xfrm>
            <a:off x="2236964" y="4071783"/>
            <a:ext cx="169086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결과적으로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uniformly dequantized data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continuous model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학습과정으로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log-likelihood</a:t>
            </a:r>
            <a:r>
              <a:rPr kumimoji="1"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최대화 하는 것은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continuous model degenerately collapsing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일으키지 않는다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Why? 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앞의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objective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discrete model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log-likelihood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보다 작다는 것이 보장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(bounded) 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되어있기 때문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6949FD-0B97-3D48-B8D0-85256397A40B}"/>
              </a:ext>
            </a:extLst>
          </p:cNvPr>
          <p:cNvSpPr/>
          <p:nvPr/>
        </p:nvSpPr>
        <p:spPr>
          <a:xfrm>
            <a:off x="2962452" y="12255698"/>
            <a:ext cx="1545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</a:p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Ho, Jonathan, et al. "Flow++: Improving flow-based generative models with variational dequantization and architecture design."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121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867810" y="3279810"/>
            <a:ext cx="18487616" cy="1043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Flow</a:t>
            </a:r>
            <a:r>
              <a:rPr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기반 </a:t>
            </a:r>
            <a:r>
              <a:rPr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generative model</a:t>
            </a:r>
            <a:r>
              <a:rPr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을 잘 설명한 블로그</a:t>
            </a:r>
            <a:r>
              <a:rPr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	https://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lilianweng.github.io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/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lil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-log/2018/10/13/flow-based-deep-generative-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models.html</a:t>
            </a:r>
            <a:endParaRPr kumimoji="1" lang="en-US" altLang="ko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논문</a:t>
            </a: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Image is from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Sondergaard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Thomas, and Pierre FJ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Lermusiaux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"Data assimilation with Gaussian mixture models using the dynamically orthogonal field equations. Part I: Theory and scheme." Monthly Weather Review 141.6 (2013): 1737-1760.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Dinh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Laurent, David Krueger, and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Yoshua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Bengio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"Nice: Non-linear independent components estimation." 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arXiv:1410.8516 (2014).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Dinh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Laurent,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Jascha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Sohl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-Dickstein, and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Samy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Bengio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"Density estimation using real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nvp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." 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arXiv:1605.08803 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Papamakarios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George, Theo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Pavlakou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Iain Murray. "Masked autoregressive flow for density estimation." 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arXiv:1705.07057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Kingma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Durk P., et al. "Improved variational inference with inverse autoregressive flow." Advances in neural information processing systems 29 (2016): 4743-4751.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Oord, Aaron, et al. "Parallel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wavenet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Fast high-fidelity speech synthesis." International conference on machine learning. PMLR,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Kingma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Diederik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P., and Prafulla 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Dhariwal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"Glow: Generative flow with invertible 1x1 convolutions." 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arXiv:1807.03039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Prenger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Ryan, Rafael Valle, and Bryan Catanzaro. "</a:t>
            </a:r>
            <a:r>
              <a:rPr lang="en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Waveglow</a:t>
            </a: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flow-based generative network for speech synthesis." ICASSP 2019-2019 IEEE International Conference on Acoustics, Speech and Signal Processing (ICASSP). IEEE, 2019.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Ho, Jonathan, et al. "Flow++: Improving flow-based generative models with variational dequantization and architecture design." International Conference on Machine Learning. PMLR, 2019.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2C9F289B-3E3B-204C-B43C-18C7E147ACD9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3EB7F445-DB3B-0F4D-BC43-D47E9B03597D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72940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Next: Flow </a:t>
            </a:r>
            <a:r>
              <a:rPr lang="ko-KR" altLang="en-US" b="1" dirty="0"/>
              <a:t>기반 생성 모델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026" name="Picture 2" descr="Flow-based Deep Generative Models">
            <a:extLst>
              <a:ext uri="{FF2B5EF4-FFF2-40B4-BE49-F238E27FC236}">
                <a16:creationId xmlns:a16="http://schemas.microsoft.com/office/drawing/2014/main" id="{52FEEB8D-CB68-4042-A0DD-B7833D16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1" y="6592847"/>
            <a:ext cx="15198811" cy="45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BDF7C1-E753-4C4E-9D4F-1B3A90F8EE86}"/>
              </a:ext>
            </a:extLst>
          </p:cNvPr>
          <p:cNvSpPr/>
          <p:nvPr/>
        </p:nvSpPr>
        <p:spPr>
          <a:xfrm>
            <a:off x="6148662" y="12811334"/>
            <a:ext cx="855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https://lilianweng.github.io/lil-log/2018/10/13/flow-based-deep-generative-models.html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062ACB-41F9-7E41-9188-CC66B768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041" y="4277309"/>
            <a:ext cx="15198811" cy="26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#2&gt;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Flow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Flow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와 목적 함수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(objective function)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0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296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Flow </a:t>
            </a:r>
            <a:r>
              <a:rPr lang="ko-KR" altLang="en-US" b="1" dirty="0"/>
              <a:t>기반 생성 모델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026" name="Picture 2" descr="Flow-based Deep Generative Models">
            <a:extLst>
              <a:ext uri="{FF2B5EF4-FFF2-40B4-BE49-F238E27FC236}">
                <a16:creationId xmlns:a16="http://schemas.microsoft.com/office/drawing/2014/main" id="{52FEEB8D-CB68-4042-A0DD-B7833D16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1" y="5426905"/>
            <a:ext cx="15198811" cy="45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BDF7C1-E753-4C4E-9D4F-1B3A90F8EE86}"/>
              </a:ext>
            </a:extLst>
          </p:cNvPr>
          <p:cNvSpPr/>
          <p:nvPr/>
        </p:nvSpPr>
        <p:spPr>
          <a:xfrm>
            <a:off x="6148662" y="12811334"/>
            <a:ext cx="855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https://lilianweng.github.io/lil-log/2018/10/13/flow-based-deep-generative-models.html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062ACB-41F9-7E41-9188-CC66B768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041" y="3111367"/>
            <a:ext cx="15198811" cy="26623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4EFD82-D4D8-354C-8C6B-14E89BA85800}"/>
              </a:ext>
            </a:extLst>
          </p:cNvPr>
          <p:cNvSpPr/>
          <p:nvPr/>
        </p:nvSpPr>
        <p:spPr>
          <a:xfrm>
            <a:off x="2460141" y="10622176"/>
            <a:ext cx="16499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 변환 가능한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invertible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transformation</a:t>
            </a:r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연속으로 구성되어 데이터의 분포를 </a:t>
            </a:r>
            <a:b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명시적으로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explicitly</a:t>
            </a:r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하게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)”(i.e. minimize negative log-likelihood)</a:t>
            </a:r>
            <a:r>
              <a:rPr lang="ko-KR" altLang="en-US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학습하는 모델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946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Flow</a:t>
            </a:r>
            <a:r>
              <a:rPr lang="ko-KR" altLang="en-US" b="1" dirty="0"/>
              <a:t>을 정의하기 전에</a:t>
            </a:r>
            <a:r>
              <a:rPr lang="en-US" altLang="ko-KR" b="1" dirty="0"/>
              <a:t>..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2800" b="1" dirty="0">
                <a:sym typeface="Wingdings" pitchFamily="2" charset="2"/>
              </a:rPr>
              <a:t>Recap: </a:t>
            </a:r>
            <a:r>
              <a:rPr lang="ko-KR" altLang="en-US" sz="2800" b="1" dirty="0">
                <a:sym typeface="Wingdings" pitchFamily="2" charset="2"/>
              </a:rPr>
              <a:t>확률 밀도 함수</a:t>
            </a:r>
            <a:r>
              <a:rPr lang="en-US" altLang="ko-KR" sz="2800" b="1" dirty="0">
                <a:sym typeface="Wingdings" pitchFamily="2" charset="2"/>
              </a:rPr>
              <a:t>(probability density function; pdf)</a:t>
            </a:r>
            <a:r>
              <a:rPr lang="ko-KR" altLang="en-US" sz="2800" b="1" dirty="0">
                <a:sym typeface="Wingdings" pitchFamily="2" charset="2"/>
              </a:rPr>
              <a:t> </a:t>
            </a:r>
            <a:r>
              <a:rPr lang="en-US" altLang="ko-KR" sz="2800" b="1" dirty="0">
                <a:sym typeface="Wingdings" pitchFamily="2" charset="2"/>
              </a:rPr>
              <a:t>&amp;</a:t>
            </a:r>
            <a:r>
              <a:rPr lang="ko-KR" altLang="en-US" sz="2800" b="1" dirty="0">
                <a:sym typeface="Wingdings" pitchFamily="2" charset="2"/>
              </a:rPr>
              <a:t> 누적 분포 함수 </a:t>
            </a:r>
            <a:r>
              <a:rPr lang="en-US" altLang="ko-KR" sz="2800" b="1" dirty="0">
                <a:sym typeface="Wingdings" pitchFamily="2" charset="2"/>
              </a:rPr>
              <a:t>(cumulative distribution function; </a:t>
            </a:r>
            <a:r>
              <a:rPr lang="en-US" altLang="ko-KR" sz="2800" b="1" dirty="0" err="1">
                <a:sym typeface="Wingdings" pitchFamily="2" charset="2"/>
              </a:rPr>
              <a:t>cdf</a:t>
            </a:r>
            <a:r>
              <a:rPr lang="en-US" altLang="ko-KR" sz="2800" b="1" dirty="0">
                <a:sym typeface="Wingdings" pitchFamily="2" charset="2"/>
              </a:rPr>
              <a:t>)</a:t>
            </a:r>
            <a:endParaRPr lang="en-US" altLang="ko-Kore-KR" sz="28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/>
              <p:nvPr/>
            </p:nvSpPr>
            <p:spPr>
              <a:xfrm>
                <a:off x="2158403" y="3396384"/>
                <a:ext cx="16703612" cy="96133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확률 밀도 함수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: </a:t>
                </a: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확률 변수의 분포를 나타내는 함수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확률 밀도 함수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p(𝑥)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구간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[a, b]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확률 변수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구간에 포함될 확률은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ore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만족한다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확률 밀도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다음 두 조건을 만족한다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485787" lvl="2" indent="-571500">
                  <a:buFont typeface="Arial" panose="020B0604020202020204" pitchFamily="34" charset="0"/>
                  <a:buChar char="•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657237" lvl="2" indent="-742950">
                  <a:buFont typeface="+mj-lt"/>
                  <a:buAutoNum type="arabicPeriod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실수 값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6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657237" lvl="2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kumimoji="1" lang="en-US" altLang="ko-Kore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  <m:r>
                      <m:rPr>
                        <m:sty m:val="p"/>
                      </m:rPr>
                      <a:rPr kumimoji="1" lang="en-US" altLang="ko-Kore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dx</m:t>
                    </m:r>
                    <m:r>
                      <a:rPr kumimoji="1" lang="en-US" altLang="ko-Kore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누적 분포 함수 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f(x)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 식을 뜻한다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kumimoji="1" lang="en-US" altLang="ko-Kore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ore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반대로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확률 밀도 함수는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ko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sz="360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sty m:val="p"/>
                      </m:rP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kumimoji="1" lang="en-US" altLang="ko-KR" sz="360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360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360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403" y="3396384"/>
                <a:ext cx="16703612" cy="9613337"/>
              </a:xfrm>
              <a:prstGeom prst="rect">
                <a:avLst/>
              </a:prstGeom>
              <a:blipFill>
                <a:blip r:embed="rId4"/>
                <a:stretch>
                  <a:fillRect l="-1063" t="-5805" b="-250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1067F8-A40F-514A-B029-3DBD5F8E6B6D}"/>
              </a:ext>
            </a:extLst>
          </p:cNvPr>
          <p:cNvSpPr/>
          <p:nvPr/>
        </p:nvSpPr>
        <p:spPr>
          <a:xfrm>
            <a:off x="14237317" y="12996000"/>
            <a:ext cx="492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https://en.wikipedia.org/wiki/Normal_distribution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8D53F9-319F-6845-AD17-4CE18202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562" y="5519133"/>
            <a:ext cx="6397576" cy="72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792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Flow</a:t>
            </a:r>
            <a:r>
              <a:rPr lang="ko-KR" altLang="en-US" b="1" dirty="0"/>
              <a:t>을 정의하기 전에</a:t>
            </a:r>
            <a:r>
              <a:rPr lang="en-US" altLang="ko-KR" b="1" dirty="0"/>
              <a:t>..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Recap:</a:t>
            </a:r>
            <a:r>
              <a:rPr lang="ko-KR" altLang="en-US" b="1" dirty="0">
                <a:sym typeface="Wingdings" pitchFamily="2" charset="2"/>
              </a:rPr>
              <a:t> 밀도 모델 </a:t>
            </a:r>
            <a:r>
              <a:rPr lang="en-US" altLang="ko-KR" b="1" dirty="0">
                <a:sym typeface="Wingdings" pitchFamily="2" charset="2"/>
              </a:rPr>
              <a:t>/ </a:t>
            </a:r>
            <a:r>
              <a:rPr lang="ko-KR" altLang="en-US" b="1" dirty="0" err="1">
                <a:sym typeface="Wingdings" pitchFamily="2" charset="2"/>
              </a:rPr>
              <a:t>가우시안</a:t>
            </a:r>
            <a:r>
              <a:rPr lang="ko-KR" altLang="en-US" b="1" dirty="0">
                <a:sym typeface="Wingdings" pitchFamily="2" charset="2"/>
              </a:rPr>
              <a:t> 혼합 모델</a:t>
            </a:r>
            <a:r>
              <a:rPr lang="en-US" altLang="ko-KR" b="1" dirty="0">
                <a:sym typeface="Wingdings" pitchFamily="2" charset="2"/>
              </a:rPr>
              <a:t>(</a:t>
            </a:r>
            <a:r>
              <a:rPr lang="en" altLang="ko-KR" b="1" dirty="0">
                <a:sym typeface="Wingdings" pitchFamily="2" charset="2"/>
              </a:rPr>
              <a:t>Gaussian Mixture Model)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62D2B5C6-4FD2-1D40-90E0-005A1C131AF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10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2" name="Shape 223">
            <a:extLst>
              <a:ext uri="{FF2B5EF4-FFF2-40B4-BE49-F238E27FC236}">
                <a16:creationId xmlns:a16="http://schemas.microsoft.com/office/drawing/2014/main" id="{0576C9FE-8EB7-9448-BA13-31FB806099D9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Flow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/>
              <p:nvPr/>
            </p:nvSpPr>
            <p:spPr>
              <a:xfrm>
                <a:off x="2058387" y="4348152"/>
                <a:ext cx="15558679" cy="7667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Density model (</a:t>
                </a: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밀도 모델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은 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매개 변수화된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(parametrized)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probability density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가우시안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혼합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gaussian pdf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/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buFont typeface="Wingdings" pitchFamily="2" charset="2"/>
                  <a:buChar char="è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Parameter: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각 컴포넌트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mixture weights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평균과 분산으로 표현가능하다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</a:p>
              <a:p>
                <a:pPr lvl="1"/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Maximum likelihood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최적화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(fit)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수 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/>
                <a:endParaRPr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[−</m:t>
                              </m:r>
                              <m:func>
                                <m:func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)]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48994D7-B565-3448-BD5B-B51DE654C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87" y="4348152"/>
                <a:ext cx="15558679" cy="7667997"/>
              </a:xfrm>
              <a:prstGeom prst="rect">
                <a:avLst/>
              </a:prstGeom>
              <a:blipFill>
                <a:blip r:embed="rId4"/>
                <a:stretch>
                  <a:fillRect l="-1223" t="-11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52FE28E1-7A16-7A4C-AB3A-ADEA8E8D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93" y="4440503"/>
            <a:ext cx="5612472" cy="37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E03513-8FC5-7442-B408-5DE5DEB1EBD0}"/>
              </a:ext>
            </a:extLst>
          </p:cNvPr>
          <p:cNvSpPr/>
          <p:nvPr/>
        </p:nvSpPr>
        <p:spPr>
          <a:xfrm>
            <a:off x="17617066" y="7980689"/>
            <a:ext cx="6417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https://ko.wikipedia.org/wiki/%ED%98%BC%ED%95%A9_%EB%AA%A8%EB%8D%B8</a:t>
            </a:r>
          </a:p>
        </p:txBody>
      </p:sp>
    </p:spTree>
    <p:extLst>
      <p:ext uri="{BB962C8B-B14F-4D97-AF65-F5344CB8AC3E}">
        <p14:creationId xmlns:p14="http://schemas.microsoft.com/office/powerpoint/2010/main" val="378889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44344</TotalTime>
  <Words>4787</Words>
  <Application>Microsoft Macintosh PowerPoint</Application>
  <PresentationFormat>사용자 지정</PresentationFormat>
  <Paragraphs>618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540</cp:revision>
  <dcterms:created xsi:type="dcterms:W3CDTF">2021-04-05T07:22:06Z</dcterms:created>
  <dcterms:modified xsi:type="dcterms:W3CDTF">2021-09-05T12:06:10Z</dcterms:modified>
</cp:coreProperties>
</file>